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5" r:id="rId3"/>
    <p:sldId id="2458" r:id="rId4"/>
    <p:sldId id="2459" r:id="rId5"/>
    <p:sldId id="2460" r:id="rId6"/>
    <p:sldId id="2461" r:id="rId7"/>
    <p:sldId id="2462" r:id="rId8"/>
    <p:sldId id="2465" r:id="rId9"/>
    <p:sldId id="2467" r:id="rId10"/>
    <p:sldId id="2469" r:id="rId11"/>
    <p:sldId id="2472" r:id="rId12"/>
    <p:sldId id="2470" r:id="rId13"/>
    <p:sldId id="2471" r:id="rId14"/>
    <p:sldId id="2473" r:id="rId15"/>
    <p:sldId id="259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ій Мацаєнко" initials="СМ" lastIdx="2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829D"/>
    <a:srgbClr val="4B4E68"/>
    <a:srgbClr val="2D3242"/>
    <a:srgbClr val="3B3E52"/>
    <a:srgbClr val="008000"/>
    <a:srgbClr val="B9EDD5"/>
    <a:srgbClr val="19426B"/>
    <a:srgbClr val="33C481"/>
    <a:srgbClr val="395679"/>
    <a:srgbClr val="E1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9" autoAdjust="0"/>
    <p:restoredTop sz="94892" autoAdjust="0"/>
  </p:normalViewPr>
  <p:slideViewPr>
    <p:cSldViewPr snapToGrid="0">
      <p:cViewPr varScale="1">
        <p:scale>
          <a:sx n="89" d="100"/>
          <a:sy n="89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таке масив.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>
              <a:solidFill>
                <a:schemeClr val="bg1"/>
              </a:solidFill>
            </a:rPr>
            <a:t>Ви дізнаєтесь:</a:t>
          </a:r>
          <a:endParaRPr lang="uk-UA" b="1" i="1" noProof="0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/>
            <a:t>Пригадайте: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упорядковувати дані в деякому наборі;</a:t>
          </a:r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6BE895CE-95BB-4C78-8E2D-4E0B36536562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які методи упорядкування можна використати в мові програмування  </a:t>
          </a:r>
          <a:r>
            <a:rPr lang="uk-UA" i="1" noProof="0" dirty="0" err="1">
              <a:solidFill>
                <a:schemeClr val="bg1"/>
              </a:solidFill>
            </a:rPr>
            <a:t>Python</a:t>
          </a:r>
          <a:r>
            <a:rPr lang="uk-UA" i="1" noProof="0" dirty="0">
              <a:solidFill>
                <a:schemeClr val="bg1"/>
              </a:solidFill>
            </a:rPr>
            <a:t>;</a:t>
          </a:r>
        </a:p>
      </dgm:t>
    </dgm:pt>
    <dgm:pt modelId="{9696C02F-5D86-4E86-878A-EADA3CD51C79}" type="parTrans" cxnId="{3D700B9E-00A6-456C-A146-49194D5B9353}">
      <dgm:prSet/>
      <dgm:spPr/>
      <dgm:t>
        <a:bodyPr/>
        <a:lstStyle/>
        <a:p>
          <a:endParaRPr lang="uk-UA"/>
        </a:p>
      </dgm:t>
    </dgm:pt>
    <dgm:pt modelId="{E1667902-164D-48AD-B838-3D59B74600F9}" type="sibTrans" cxnId="{3D700B9E-00A6-456C-A146-49194D5B9353}">
      <dgm:prSet/>
      <dgm:spPr/>
      <dgm:t>
        <a:bodyPr/>
        <a:lstStyle/>
        <a:p>
          <a:endParaRPr lang="uk-UA"/>
        </a:p>
      </dgm:t>
    </dgm:pt>
    <dgm:pt modelId="{09BE7EB8-801D-45C1-A14B-E58A9AD699E8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що розуміють під поняттям «складність алгоритму».</a:t>
          </a:r>
        </a:p>
      </dgm:t>
    </dgm:pt>
    <dgm:pt modelId="{9E1D72CA-578F-4E2D-9F85-7476FCCEB6D6}" type="parTrans" cxnId="{E0FDE5E6-6FD8-444F-BC71-A0290BD722F3}">
      <dgm:prSet/>
      <dgm:spPr/>
      <dgm:t>
        <a:bodyPr/>
        <a:lstStyle/>
        <a:p>
          <a:endParaRPr lang="uk-UA"/>
        </a:p>
      </dgm:t>
    </dgm:pt>
    <dgm:pt modelId="{F0824DDC-C83F-497D-9A3C-8640B107DA93}" type="sibTrans" cxnId="{E0FDE5E6-6FD8-444F-BC71-A0290BD722F3}">
      <dgm:prSet/>
      <dgm:spPr/>
      <dgm:t>
        <a:bodyPr/>
        <a:lstStyle/>
        <a:p>
          <a:endParaRPr lang="uk-UA"/>
        </a:p>
      </dgm:t>
    </dgm:pt>
    <dgm:pt modelId="{5C93DB8F-1561-4D6D-96CD-EFE65920D96C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таке алгоритм впорядкування масиву засобами мови </a:t>
          </a:r>
          <a:r>
            <a:rPr lang="uk-UA" i="1" noProof="0" dirty="0" err="1"/>
            <a:t>Python</a:t>
          </a:r>
          <a:r>
            <a:rPr lang="uk-UA" i="1" noProof="0" dirty="0"/>
            <a:t>;</a:t>
          </a:r>
        </a:p>
      </dgm:t>
    </dgm:pt>
    <dgm:pt modelId="{56B5BB86-9774-452C-AD07-FC6BBEFC0390}" type="parTrans" cxnId="{60BFDC93-A074-4057-AF34-4F0153342B25}">
      <dgm:prSet/>
      <dgm:spPr/>
    </dgm:pt>
    <dgm:pt modelId="{06CEEB0C-1541-4D44-8E68-AC9A268AEAB0}" type="sibTrans" cxnId="{60BFDC93-A074-4057-AF34-4F0153342B25}">
      <dgm:prSet/>
      <dgm:spPr/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6BBFBA6E-7012-41C0-85A2-1CE366141255}" type="presOf" srcId="{6BE895CE-95BB-4C78-8E2D-4E0B36536562}" destId="{FAB089FA-E62B-4CA2-81E6-4269C82BD344}" srcOrd="0" destOrd="1" presId="urn:microsoft.com/office/officeart/2005/8/layout/vList2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60BFDC93-A074-4057-AF34-4F0153342B25}" srcId="{60CDE318-31FA-4F04-9607-291D96EE6197}" destId="{5C93DB8F-1561-4D6D-96CD-EFE65920D96C}" srcOrd="1" destOrd="0" parTransId="{56B5BB86-9774-452C-AD07-FC6BBEFC0390}" sibTransId="{06CEEB0C-1541-4D44-8E68-AC9A268AEAB0}"/>
    <dgm:cxn modelId="{3D700B9E-00A6-456C-A146-49194D5B9353}" srcId="{03BE68DC-2A40-40DE-8DA8-DFADED8E1DB4}" destId="{6BE895CE-95BB-4C78-8E2D-4E0B36536562}" srcOrd="1" destOrd="0" parTransId="{9696C02F-5D86-4E86-878A-EADA3CD51C79}" sibTransId="{E1667902-164D-48AD-B838-3D59B74600F9}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E0FDE5E6-6FD8-444F-BC71-A0290BD722F3}" srcId="{03BE68DC-2A40-40DE-8DA8-DFADED8E1DB4}" destId="{09BE7EB8-801D-45C1-A14B-E58A9AD699E8}" srcOrd="2" destOrd="0" parTransId="{9E1D72CA-578F-4E2D-9F85-7476FCCEB6D6}" sibTransId="{F0824DDC-C83F-497D-9A3C-8640B107DA93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5394E2ED-E24E-4BAD-A7BD-EB9E6B8F8CF8}" type="presOf" srcId="{5C93DB8F-1561-4D6D-96CD-EFE65920D96C}" destId="{025CB6B8-CA2B-431B-8414-06FEB88A9357}" srcOrd="0" destOrd="1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FD8685F6-F369-49DC-861F-C574387C80E4}" type="presOf" srcId="{09BE7EB8-801D-45C1-A14B-E58A9AD699E8}" destId="{FAB089FA-E62B-4CA2-81E6-4269C82BD344}" srcOrd="0" destOrd="2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0"/>
          <a:ext cx="12050141" cy="91143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1" i="1" kern="1200" noProof="0" dirty="0"/>
            <a:t>Пригадайте:</a:t>
          </a:r>
        </a:p>
      </dsp:txBody>
      <dsp:txXfrm>
        <a:off x="44492" y="44492"/>
        <a:ext cx="11961157" cy="822446"/>
      </dsp:txXfrm>
    </dsp:sp>
    <dsp:sp modelId="{025CB6B8-CA2B-431B-8414-06FEB88A9357}">
      <dsp:nvSpPr>
        <dsp:cNvPr id="0" name=""/>
        <dsp:cNvSpPr/>
      </dsp:nvSpPr>
      <dsp:spPr>
        <a:xfrm>
          <a:off x="0" y="937922"/>
          <a:ext cx="12050141" cy="145521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000" i="1" kern="1200" noProof="0" dirty="0"/>
            <a:t>Що таке масив.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000" i="1" kern="1200" noProof="0" dirty="0"/>
            <a:t>Що таке алгоритм впорядкування масиву засобами мови </a:t>
          </a:r>
          <a:r>
            <a:rPr lang="uk-UA" sz="3000" i="1" kern="1200" noProof="0" dirty="0" err="1"/>
            <a:t>Python</a:t>
          </a:r>
          <a:r>
            <a:rPr lang="uk-UA" sz="3000" i="1" kern="1200" noProof="0" dirty="0"/>
            <a:t>;</a:t>
          </a:r>
        </a:p>
      </dsp:txBody>
      <dsp:txXfrm>
        <a:off x="0" y="937922"/>
        <a:ext cx="12050141" cy="1455210"/>
      </dsp:txXfrm>
    </dsp:sp>
    <dsp:sp modelId="{79A6FD81-FCF4-4CE0-8871-588E983C05B5}">
      <dsp:nvSpPr>
        <dsp:cNvPr id="0" name=""/>
        <dsp:cNvSpPr/>
      </dsp:nvSpPr>
      <dsp:spPr>
        <a:xfrm>
          <a:off x="0" y="2393132"/>
          <a:ext cx="12050141" cy="91143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1" i="1" kern="1200" noProof="0" dirty="0">
              <a:solidFill>
                <a:schemeClr val="bg1"/>
              </a:solidFill>
            </a:rPr>
            <a:t>Ви дізнаєтесь:</a:t>
          </a:r>
          <a:endParaRPr lang="uk-UA" sz="3800" b="1" i="1" kern="1200" noProof="0" dirty="0"/>
        </a:p>
      </dsp:txBody>
      <dsp:txXfrm>
        <a:off x="44492" y="2437624"/>
        <a:ext cx="11961157" cy="822446"/>
      </dsp:txXfrm>
    </dsp:sp>
    <dsp:sp modelId="{FAB089FA-E62B-4CA2-81E6-4269C82BD344}">
      <dsp:nvSpPr>
        <dsp:cNvPr id="0" name=""/>
        <dsp:cNvSpPr/>
      </dsp:nvSpPr>
      <dsp:spPr>
        <a:xfrm>
          <a:off x="0" y="3304562"/>
          <a:ext cx="12050141" cy="196650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3000" i="1" kern="1200" noProof="0" dirty="0">
              <a:solidFill>
                <a:schemeClr val="bg1"/>
              </a:solidFill>
            </a:rPr>
            <a:t>як упорядковувати дані в деякому наборі;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3000" i="1" kern="1200" noProof="0" dirty="0">
              <a:solidFill>
                <a:schemeClr val="bg1"/>
              </a:solidFill>
            </a:rPr>
            <a:t>які методи упорядкування можна використати в мові програмування  </a:t>
          </a:r>
          <a:r>
            <a:rPr lang="uk-UA" sz="3000" i="1" kern="1200" noProof="0" dirty="0" err="1">
              <a:solidFill>
                <a:schemeClr val="bg1"/>
              </a:solidFill>
            </a:rPr>
            <a:t>Python</a:t>
          </a:r>
          <a:r>
            <a:rPr lang="uk-UA" sz="3000" i="1" kern="1200" noProof="0" dirty="0">
              <a:solidFill>
                <a:schemeClr val="bg1"/>
              </a:solidFill>
            </a:rPr>
            <a:t>;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3000" i="1" kern="1200" noProof="0" dirty="0">
              <a:solidFill>
                <a:schemeClr val="bg1"/>
              </a:solidFill>
            </a:rPr>
            <a:t>що розуміють під поняттям «складність алгоритму».</a:t>
          </a:r>
        </a:p>
      </dsp:txBody>
      <dsp:txXfrm>
        <a:off x="0" y="3304562"/>
        <a:ext cx="12050141" cy="1966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9EB81452-215A-F616-E694-F65B684DD1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74DDD96-2E8E-D656-A271-0957FB919C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ECDEE-B113-4EE0-ACE6-4F1C70C7A5A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33F5F6C-9037-195B-CF31-6EE331856A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AA99A4B-3C0B-6E39-3ED4-1168E5EC7E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E6145-FB37-43BE-AFBE-A96CC743527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104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>
            <a:extLst>
              <a:ext uri="{FF2B5EF4-FFF2-40B4-BE49-F238E27FC236}">
                <a16:creationId xmlns:a16="http://schemas.microsoft.com/office/drawing/2014/main" id="{AFA8B0CC-1391-4D2E-816A-6928759D0F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4B4E6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66118366-6B05-44A5-A97B-71C62FB1342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2D32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Підзаголовок 2">
            <a:extLst>
              <a:ext uri="{FF2B5EF4-FFF2-40B4-BE49-F238E27FC236}">
                <a16:creationId xmlns:a16="http://schemas.microsoft.com/office/drawing/2014/main" id="{726C4FAC-EF7A-4AC2-92CB-F7815DE29F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40" name="Прямокутник 39">
            <a:extLst>
              <a:ext uri="{FF2B5EF4-FFF2-40B4-BE49-F238E27FC236}">
                <a16:creationId xmlns:a16="http://schemas.microsoft.com/office/drawing/2014/main" id="{22401DCB-AED6-41BB-B38F-10AF2046182F}"/>
              </a:ext>
            </a:extLst>
          </p:cNvPr>
          <p:cNvSpPr/>
          <p:nvPr userDrawn="1"/>
        </p:nvSpPr>
        <p:spPr>
          <a:xfrm>
            <a:off x="218971" y="3792943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 9</a:t>
            </a:r>
          </a:p>
        </p:txBody>
      </p: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1DA0903B-D118-4A58-B47C-1ABFC36B2646}"/>
              </a:ext>
            </a:extLst>
          </p:cNvPr>
          <p:cNvSpPr/>
          <p:nvPr userDrawn="1"/>
        </p:nvSpPr>
        <p:spPr>
          <a:xfrm>
            <a:off x="221607" y="4864280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5C8000B0-ADC5-43FE-9B53-6E53037A0D69}"/>
              </a:ext>
            </a:extLst>
          </p:cNvPr>
          <p:cNvSpPr/>
          <p:nvPr userDrawn="1"/>
        </p:nvSpPr>
        <p:spPr>
          <a:xfrm>
            <a:off x="221607" y="4592115"/>
            <a:ext cx="2201553" cy="381395"/>
          </a:xfrm>
          <a:prstGeom prst="rect">
            <a:avLst/>
          </a:prstGeom>
          <a:solidFill>
            <a:srgbClr val="42558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Морзе Н.В. 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1C09032A-61D8-4AA2-A3CA-D17B17EC0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E4BE9126-02BB-43B7-8E11-6017F6A38349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7B829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FAF68A9F-2BDA-4323-B1B8-F5E119DD17D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4B4E6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1ADFCD9F-5A68-4C27-8C0C-0163B262CDF1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26" name="Графіка 3">
              <a:extLst>
                <a:ext uri="{FF2B5EF4-FFF2-40B4-BE49-F238E27FC236}">
                  <a16:creationId xmlns:a16="http://schemas.microsoft.com/office/drawing/2014/main" id="{4CA52A92-6B0D-4729-9829-C0F6B77B66D3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8" name="Полілінія: фігура 27">
                <a:extLst>
                  <a:ext uri="{FF2B5EF4-FFF2-40B4-BE49-F238E27FC236}">
                    <a16:creationId xmlns:a16="http://schemas.microsoft.com/office/drawing/2014/main" id="{C51A1C6D-68AB-4CE9-B6DB-93921A31C721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29" name="Графіка 3">
                <a:extLst>
                  <a:ext uri="{FF2B5EF4-FFF2-40B4-BE49-F238E27FC236}">
                    <a16:creationId xmlns:a16="http://schemas.microsoft.com/office/drawing/2014/main" id="{1E09FEB4-2719-45DC-A1C3-740D2EA93953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1" name="Полілінія: фігура 30">
                  <a:extLst>
                    <a:ext uri="{FF2B5EF4-FFF2-40B4-BE49-F238E27FC236}">
                      <a16:creationId xmlns:a16="http://schemas.microsoft.com/office/drawing/2014/main" id="{20D8DC14-657F-4CAF-AD5B-48D62028EF8E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2" name="Полілінія: фігура 31">
                  <a:extLst>
                    <a:ext uri="{FF2B5EF4-FFF2-40B4-BE49-F238E27FC236}">
                      <a16:creationId xmlns:a16="http://schemas.microsoft.com/office/drawing/2014/main" id="{B1F29A1A-FE91-4887-A7C2-6464B06B1C91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3" name="Полілінія: фігура 32">
                  <a:extLst>
                    <a:ext uri="{FF2B5EF4-FFF2-40B4-BE49-F238E27FC236}">
                      <a16:creationId xmlns:a16="http://schemas.microsoft.com/office/drawing/2014/main" id="{E0C00DFB-2970-420B-B9BA-5816903DB05C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4" name="Полілінія: фігура 33">
                  <a:extLst>
                    <a:ext uri="{FF2B5EF4-FFF2-40B4-BE49-F238E27FC236}">
                      <a16:creationId xmlns:a16="http://schemas.microsoft.com/office/drawing/2014/main" id="{A6435A99-AD35-45CF-9889-DE837969970F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5" name="Полілінія: фігура 34">
                  <a:extLst>
                    <a:ext uri="{FF2B5EF4-FFF2-40B4-BE49-F238E27FC236}">
                      <a16:creationId xmlns:a16="http://schemas.microsoft.com/office/drawing/2014/main" id="{607F6CFB-180F-4D14-A796-D0E53F320193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0" name="Полілінія: фігура 29">
                <a:extLst>
                  <a:ext uri="{FF2B5EF4-FFF2-40B4-BE49-F238E27FC236}">
                    <a16:creationId xmlns:a16="http://schemas.microsoft.com/office/drawing/2014/main" id="{CB0F3674-BD4E-4E0C-9205-B034F1C4F5B1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7" name="Прямокутник: округлені кути 26">
              <a:extLst>
                <a:ext uri="{FF2B5EF4-FFF2-40B4-BE49-F238E27FC236}">
                  <a16:creationId xmlns:a16="http://schemas.microsoft.com/office/drawing/2014/main" id="{166D18ED-5618-4B04-A1E1-FF6AA3B572BC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5C64CF20-B551-4DD6-9ADD-EC9563299CA1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3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14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CAE6FF27-9D1C-41FD-9FAB-841560F0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0488F72-945B-4E62-B8C7-2E5851115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2447" y="315446"/>
            <a:ext cx="8556910" cy="2791689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rgbClr val="7B829D"/>
                </a:solidFill>
              </a:rPr>
              <a:t>Алгоритми впорядкування масиву</a:t>
            </a:r>
          </a:p>
        </p:txBody>
      </p:sp>
      <p:pic>
        <p:nvPicPr>
          <p:cNvPr id="14" name="Picture 6" descr="code, coding, custom, marketing, seo, web icon">
            <a:extLst>
              <a:ext uri="{FF2B5EF4-FFF2-40B4-BE49-F238E27FC236}">
                <a16:creationId xmlns:a16="http://schemas.microsoft.com/office/drawing/2014/main" id="{7B110175-8052-451D-AFB1-92FD92E0B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52" y="3937638"/>
            <a:ext cx="2336806" cy="233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7F365B-A259-4A0A-8747-007CCEE6E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437" y="3936242"/>
            <a:ext cx="2336800" cy="2339600"/>
          </a:xfrm>
          <a:prstGeom prst="rect">
            <a:avLst/>
          </a:prstGeom>
        </p:spPr>
      </p:pic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0F6ED251-FD61-3A8D-43C3-D3676D0FE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088" y="392673"/>
            <a:ext cx="6305550" cy="1133475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2ED19FCE-E8DE-F94F-9701-5B7988976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21416" y="5245986"/>
            <a:ext cx="2262084" cy="1522206"/>
          </a:xfrm>
          <a:prstGeom prst="rect">
            <a:avLst/>
          </a:prstGeom>
        </p:spPr>
      </p:pic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5EC1283B-1C39-7879-719B-263848DC01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5025" y="6263621"/>
            <a:ext cx="3266254" cy="403411"/>
          </a:xfrm>
          <a:prstGeom prst="rect">
            <a:avLst/>
          </a:prstGeom>
        </p:spPr>
      </p:pic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B6855988-9E6C-D15A-F541-77BE12D0C1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1088" y="2525488"/>
            <a:ext cx="5038950" cy="42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Індивідуальне завдання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830CCC-755B-0D74-81A3-26C608E5B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21" y="1204856"/>
            <a:ext cx="10983558" cy="617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F15CA-8F34-C17D-227E-AAD09E53F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A748C-F550-EE51-3492-19CA58F4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Індивідуальне завдання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F641D3-F257-E738-98EC-649CCA8FF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31" y="1345850"/>
            <a:ext cx="9950338" cy="55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Як упорядковувати дані в деякому наборі?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00871-61A0-4E88-BD98-9F29615A2D6A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впорядкування набору даних від найменшого до найбільшого можна скористатись ідеєю створення нового списку, у який по черзі буде з вихідного списку вилучатись найменше та додаватись до нового.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2422C-49A3-4704-8010-3E0A1DECAB91}"/>
              </a:ext>
            </a:extLst>
          </p:cNvPr>
          <p:cNvSpPr txBox="1"/>
          <p:nvPr/>
        </p:nvSpPr>
        <p:spPr>
          <a:xfrm>
            <a:off x="5152102" y="3759119"/>
            <a:ext cx="6965165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0" dirty="0">
                <a:solidFill>
                  <a:srgbClr val="FFFFFF"/>
                </a:solidFill>
              </a:rPr>
              <a:t>a=[5, 2</a:t>
            </a:r>
            <a:r>
              <a:rPr lang="en-US" sz="2800" b="1" kern="0" dirty="0">
                <a:solidFill>
                  <a:srgbClr val="FFFFFF"/>
                </a:solidFill>
              </a:rPr>
              <a:t>, </a:t>
            </a:r>
            <a:r>
              <a:rPr lang="pt-BR" sz="2800" b="1" kern="0" dirty="0">
                <a:solidFill>
                  <a:srgbClr val="FFFFFF"/>
                </a:solidFill>
              </a:rPr>
              <a:t>4, 3</a:t>
            </a:r>
            <a:r>
              <a:rPr lang="en-US" sz="2800" b="1" kern="0" dirty="0">
                <a:solidFill>
                  <a:srgbClr val="FFFFFF"/>
                </a:solidFill>
              </a:rPr>
              <a:t>]</a:t>
            </a:r>
            <a:r>
              <a:rPr lang="pt-BR" sz="2800" b="1" kern="0" dirty="0">
                <a:solidFill>
                  <a:srgbClr val="FFFFFF"/>
                </a:solidFill>
              </a:rPr>
              <a:t>; b=[1]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0" dirty="0">
                <a:solidFill>
                  <a:srgbClr val="FFFFFF"/>
                </a:solidFill>
              </a:rPr>
              <a:t>a=[5,</a:t>
            </a:r>
            <a:r>
              <a:rPr lang="en-US" sz="2800" b="1" kern="0" dirty="0">
                <a:solidFill>
                  <a:srgbClr val="FFFFFF"/>
                </a:solidFill>
              </a:rPr>
              <a:t> </a:t>
            </a:r>
            <a:r>
              <a:rPr lang="pt-BR" sz="2800" b="1" kern="0" dirty="0">
                <a:solidFill>
                  <a:srgbClr val="FFFFFF"/>
                </a:solidFill>
              </a:rPr>
              <a:t>4, 3</a:t>
            </a:r>
            <a:r>
              <a:rPr lang="en-US" sz="2800" b="1" kern="0" dirty="0">
                <a:solidFill>
                  <a:srgbClr val="FFFFFF"/>
                </a:solidFill>
              </a:rPr>
              <a:t>]</a:t>
            </a:r>
            <a:r>
              <a:rPr lang="pt-BR" sz="2800" b="1" kern="0" dirty="0">
                <a:solidFill>
                  <a:srgbClr val="FFFFFF"/>
                </a:solidFill>
              </a:rPr>
              <a:t>; 	  b=[1, 2]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0" dirty="0">
                <a:solidFill>
                  <a:srgbClr val="FFFFFF"/>
                </a:solidFill>
              </a:rPr>
              <a:t>a=[5,</a:t>
            </a:r>
            <a:r>
              <a:rPr lang="en-US" sz="2800" b="1" kern="0" dirty="0">
                <a:solidFill>
                  <a:srgbClr val="FFFFFF"/>
                </a:solidFill>
              </a:rPr>
              <a:t> </a:t>
            </a:r>
            <a:r>
              <a:rPr lang="pt-BR" sz="2800" b="1" kern="0" dirty="0">
                <a:solidFill>
                  <a:srgbClr val="FFFFFF"/>
                </a:solidFill>
              </a:rPr>
              <a:t>4</a:t>
            </a:r>
            <a:r>
              <a:rPr lang="en-US" sz="2800" b="1" kern="0" dirty="0">
                <a:solidFill>
                  <a:srgbClr val="FFFFFF"/>
                </a:solidFill>
              </a:rPr>
              <a:t>]</a:t>
            </a:r>
            <a:r>
              <a:rPr lang="pt-BR" sz="2800" b="1" kern="0" dirty="0">
                <a:solidFill>
                  <a:srgbClr val="FFFFFF"/>
                </a:solidFill>
              </a:rPr>
              <a:t>; 	  b=[1, 2, 3]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0" dirty="0">
                <a:solidFill>
                  <a:srgbClr val="FFFFFF"/>
                </a:solidFill>
              </a:rPr>
              <a:t>a=[5</a:t>
            </a:r>
            <a:r>
              <a:rPr lang="en-US" sz="2800" b="1" kern="0" dirty="0">
                <a:solidFill>
                  <a:srgbClr val="FFFFFF"/>
                </a:solidFill>
              </a:rPr>
              <a:t>]</a:t>
            </a:r>
            <a:r>
              <a:rPr lang="pt-BR" sz="2800" b="1" kern="0" dirty="0">
                <a:solidFill>
                  <a:srgbClr val="FFFFFF"/>
                </a:solidFill>
              </a:rPr>
              <a:t>; 		  b=[1, 2, 3, 4]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0" dirty="0">
                <a:solidFill>
                  <a:srgbClr val="FFFFFF"/>
                </a:solidFill>
              </a:rPr>
              <a:t>a=[</a:t>
            </a:r>
            <a:r>
              <a:rPr lang="en-US" sz="2800" b="1" kern="0" dirty="0">
                <a:solidFill>
                  <a:srgbClr val="FFFFFF"/>
                </a:solidFill>
              </a:rPr>
              <a:t>]</a:t>
            </a:r>
            <a:r>
              <a:rPr lang="pt-BR" sz="2800" b="1" kern="0" dirty="0">
                <a:solidFill>
                  <a:srgbClr val="FFFFFF"/>
                </a:solidFill>
              </a:rPr>
              <a:t>; 		  b=[1, 2, 3, 4, 5]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568A3-AE0F-4055-B35C-7D2ED9A66EB6}"/>
              </a:ext>
            </a:extLst>
          </p:cNvPr>
          <p:cNvSpPr txBox="1"/>
          <p:nvPr/>
        </p:nvSpPr>
        <p:spPr>
          <a:xfrm>
            <a:off x="72007" y="310989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алгоритм на прикладі,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5CC1B3-3142-4E9B-8912-1B620CC83131}"/>
              </a:ext>
            </a:extLst>
          </p:cNvPr>
          <p:cNvSpPr txBox="1"/>
          <p:nvPr/>
        </p:nvSpPr>
        <p:spPr>
          <a:xfrm>
            <a:off x="1356852" y="3753325"/>
            <a:ext cx="3628103" cy="101566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вихідний список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0A1DB4F-2E66-4FA7-BFFC-546B1A71832D}"/>
              </a:ext>
            </a:extLst>
          </p:cNvPr>
          <p:cNvSpPr/>
          <p:nvPr/>
        </p:nvSpPr>
        <p:spPr>
          <a:xfrm>
            <a:off x="74734" y="3753325"/>
            <a:ext cx="1183796" cy="10156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>
                <a:solidFill>
                  <a:srgbClr val="FFFFFF"/>
                </a:solidFill>
              </a:rPr>
              <a:t>а</a:t>
            </a:r>
            <a:endParaRPr lang="en-US" sz="2800" b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150277-8AFF-494F-B4CB-CECBDE4F5215}"/>
              </a:ext>
            </a:extLst>
          </p:cNvPr>
          <p:cNvSpPr txBox="1"/>
          <p:nvPr/>
        </p:nvSpPr>
        <p:spPr>
          <a:xfrm>
            <a:off x="1354125" y="4990225"/>
            <a:ext cx="3628103" cy="101566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новий, упорядкований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036EAC5-3782-4EB5-AB3C-4A882D3F4267}"/>
              </a:ext>
            </a:extLst>
          </p:cNvPr>
          <p:cNvSpPr/>
          <p:nvPr/>
        </p:nvSpPr>
        <p:spPr>
          <a:xfrm>
            <a:off x="72007" y="4990224"/>
            <a:ext cx="1183796" cy="10156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FFFF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97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Як упорядковувати дані в деякому наборі?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00871-61A0-4E88-BD98-9F29615A2D6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результаті виконання відповідної програми: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F2CC9F-8C98-474B-9DAD-2FC4F5A23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1826850"/>
            <a:ext cx="10922615" cy="366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C8AD77-6073-4109-A4AB-353B7E8EE0CE}"/>
              </a:ext>
            </a:extLst>
          </p:cNvPr>
          <p:cNvSpPr txBox="1"/>
          <p:nvPr/>
        </p:nvSpPr>
        <p:spPr>
          <a:xfrm>
            <a:off x="7384028" y="5639468"/>
            <a:ext cx="4738122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/>
              <a:t>a = []</a:t>
            </a:r>
          </a:p>
          <a:p>
            <a:r>
              <a:rPr lang="pt-BR" sz="3200" dirty="0"/>
              <a:t>b = [1, 2, 2, 4, 5]</a:t>
            </a:r>
            <a:endParaRPr lang="uk-UA" sz="3200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E6CB1B2-F106-4CCC-9E2E-9526E632F8AE}"/>
              </a:ext>
            </a:extLst>
          </p:cNvPr>
          <p:cNvSpPr/>
          <p:nvPr/>
        </p:nvSpPr>
        <p:spPr>
          <a:xfrm>
            <a:off x="69850" y="5639468"/>
            <a:ext cx="7215851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Отримуємо результат:</a:t>
            </a:r>
          </a:p>
        </p:txBody>
      </p:sp>
    </p:spTree>
    <p:extLst>
      <p:ext uri="{BB962C8B-B14F-4D97-AF65-F5344CB8AC3E}">
        <p14:creationId xmlns:p14="http://schemas.microsoft.com/office/powerpoint/2010/main" val="2100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BFF0F-B4DA-BA0E-6709-18DE34115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394EB-5438-7BA7-2D25-628F0A8A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Як упорядковувати дані в деякому наборі?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61A02-5A97-5AE3-E5C2-DB44EC21005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результаті виконання відповідної програми: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6D452D4-65FA-0E0D-D1E6-DC36E993E34C}"/>
              </a:ext>
            </a:extLst>
          </p:cNvPr>
          <p:cNvSpPr/>
          <p:nvPr/>
        </p:nvSpPr>
        <p:spPr>
          <a:xfrm>
            <a:off x="0" y="5983713"/>
            <a:ext cx="7215851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Отримуємо результат: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5AF82D-3A28-C27A-33DE-E197BC0A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26" y="2632486"/>
            <a:ext cx="105251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2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14, 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156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-159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976154D-D9D4-4786-979D-F0AF28900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2644" y="478773"/>
            <a:ext cx="6191410" cy="2791689"/>
          </a:xfrm>
        </p:spPr>
        <p:txBody>
          <a:bodyPr>
            <a:normAutofit/>
          </a:bodyPr>
          <a:lstStyle/>
          <a:p>
            <a:r>
              <a:rPr lang="uk-UA" sz="4800" dirty="0">
                <a:solidFill>
                  <a:srgbClr val="7B829D"/>
                </a:solidFill>
              </a:rPr>
              <a:t>Дякую за увагу!</a:t>
            </a:r>
          </a:p>
        </p:txBody>
      </p:sp>
      <p:pic>
        <p:nvPicPr>
          <p:cNvPr id="11" name="Picture 6" descr="code, coding, custom, marketing, seo, web icon">
            <a:extLst>
              <a:ext uri="{FF2B5EF4-FFF2-40B4-BE49-F238E27FC236}">
                <a16:creationId xmlns:a16="http://schemas.microsoft.com/office/drawing/2014/main" id="{1BFD0D9B-8252-4FC2-9811-30C65CBB2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52" y="3937638"/>
            <a:ext cx="2336806" cy="233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7DF6D6-74F0-4EC1-89EC-A10707974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437" y="3936242"/>
            <a:ext cx="2336800" cy="2339600"/>
          </a:xfrm>
          <a:prstGeom prst="rect">
            <a:avLst/>
          </a:prstGeom>
        </p:spPr>
      </p:pic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318A385D-D44C-A678-8844-C194A79C6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088" y="392673"/>
            <a:ext cx="6305550" cy="1133475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22B890E4-A231-88C1-650C-AE76C1C47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21416" y="5245986"/>
            <a:ext cx="2262084" cy="1522206"/>
          </a:xfrm>
          <a:prstGeom prst="rect">
            <a:avLst/>
          </a:prstGeom>
        </p:spPr>
      </p:pic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7C215210-D826-DCB2-5625-23E353FBFA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5025" y="6263621"/>
            <a:ext cx="3266254" cy="403411"/>
          </a:xfrm>
          <a:prstGeom prst="rect">
            <a:avLst/>
          </a:prstGeom>
        </p:spPr>
      </p:pic>
      <p:pic>
        <p:nvPicPr>
          <p:cNvPr id="14" name="Графіка 13">
            <a:extLst>
              <a:ext uri="{FF2B5EF4-FFF2-40B4-BE49-F238E27FC236}">
                <a16:creationId xmlns:a16="http://schemas.microsoft.com/office/drawing/2014/main" id="{9ED0D77B-8480-C788-B8F3-F9BD35ADB3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1088" y="2525488"/>
            <a:ext cx="5038950" cy="42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DD3EFA6C-7D50-4554-826F-3B230EAE15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235752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223AD80-F335-4ADF-A872-307EA7F7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 описують алгоритми упорядкування наборів даних мовою програмування </a:t>
            </a:r>
            <a:r>
              <a:rPr lang="uk-UA" dirty="0" err="1"/>
              <a:t>Python</a:t>
            </a:r>
            <a:r>
              <a:rPr lang="uk-U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551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Як упорядковувати дані в деякому наборі?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CB7B72-3BF5-41B1-B29D-AC1136B8AA90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розв’язування багатьох задач зручно спочатку впорядкувати дані за певною ознакою. Наприклад, пошук елемента в списку можна значно прискорити, якщо відповідні дані впорядковано. При цьому ознакою такого впорядкування може бути за: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0638C15-5B0B-4C82-85D4-C01B85DFD2F3}"/>
              </a:ext>
            </a:extLst>
          </p:cNvPr>
          <p:cNvSpPr/>
          <p:nvPr/>
        </p:nvSpPr>
        <p:spPr>
          <a:xfrm>
            <a:off x="77547" y="3535085"/>
            <a:ext cx="2887061" cy="7061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i="1" kern="0" dirty="0">
                <a:solidFill>
                  <a:schemeClr val="bg1"/>
                </a:solidFill>
              </a:rPr>
              <a:t>Зростанням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157C27D-61AF-400F-981A-EF4F24EBF48C}"/>
              </a:ext>
            </a:extLst>
          </p:cNvPr>
          <p:cNvSpPr/>
          <p:nvPr/>
        </p:nvSpPr>
        <p:spPr>
          <a:xfrm>
            <a:off x="3130677" y="3535085"/>
            <a:ext cx="2887061" cy="7061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 err="1">
                <a:solidFill>
                  <a:schemeClr val="bg1"/>
                </a:solidFill>
              </a:rPr>
              <a:t>Неспаданням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89F6799-3CD8-4BF3-930C-F34586761B78}"/>
              </a:ext>
            </a:extLst>
          </p:cNvPr>
          <p:cNvSpPr/>
          <p:nvPr/>
        </p:nvSpPr>
        <p:spPr>
          <a:xfrm>
            <a:off x="6183807" y="3535085"/>
            <a:ext cx="2724220" cy="7061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Спаданням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769980B-A098-48FF-8F13-E97AD4D60294}"/>
              </a:ext>
            </a:extLst>
          </p:cNvPr>
          <p:cNvSpPr/>
          <p:nvPr/>
        </p:nvSpPr>
        <p:spPr>
          <a:xfrm>
            <a:off x="9069021" y="3537003"/>
            <a:ext cx="3053129" cy="7061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 err="1">
                <a:solidFill>
                  <a:srgbClr val="FFFFFF"/>
                </a:solidFill>
              </a:rPr>
              <a:t>Незростанням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C95FACB5-20C6-4B96-BDB9-B77E59A26662}"/>
              </a:ext>
            </a:extLst>
          </p:cNvPr>
          <p:cNvSpPr/>
          <p:nvPr/>
        </p:nvSpPr>
        <p:spPr>
          <a:xfrm>
            <a:off x="72008" y="4332813"/>
            <a:ext cx="2887061" cy="18831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chemeClr val="bg1"/>
                </a:solidFill>
              </a:rPr>
              <a:t>якщо значення елементів не повторюються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E738EFC-E790-4F26-A557-F0E34F4F9DB5}"/>
              </a:ext>
            </a:extLst>
          </p:cNvPr>
          <p:cNvSpPr/>
          <p:nvPr/>
        </p:nvSpPr>
        <p:spPr>
          <a:xfrm>
            <a:off x="3125138" y="4332813"/>
            <a:ext cx="2887061" cy="18831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значення елементів можуть повторюватись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14" name="Picture 2" descr="decrease icon">
            <a:extLst>
              <a:ext uri="{FF2B5EF4-FFF2-40B4-BE49-F238E27FC236}">
                <a16:creationId xmlns:a16="http://schemas.microsoft.com/office/drawing/2014/main" id="{F2E3FF84-EDDC-4CE7-9019-C80A796A6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2051" y="4085722"/>
            <a:ext cx="2268725" cy="22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ncrease icon">
            <a:extLst>
              <a:ext uri="{FF2B5EF4-FFF2-40B4-BE49-F238E27FC236}">
                <a16:creationId xmlns:a16="http://schemas.microsoft.com/office/drawing/2014/main" id="{C9A4D906-348F-45C0-9614-CDA73374E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117" y="4241260"/>
            <a:ext cx="2143004" cy="21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Як упорядковувати дані в деякому наборі?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551D2-8E18-4A84-B5D6-98BD9BC9DD3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Правило (ознака), за яким виконують впорядкування елементів,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ключем впорядкування</a:t>
            </a:r>
            <a:r>
              <a:rPr lang="uk-UA" sz="2800" b="1" i="1" kern="0" dirty="0">
                <a:solidFill>
                  <a:schemeClr val="bg1"/>
                </a:solidFill>
              </a:rPr>
              <a:t>. У словниках ключами є самі слова, впорядковані в лексикографічному порядку (тобто у відповідності до порядку літер в алфавіті).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1BA17B9-B78B-42B7-AE67-D4106B9CF45A}"/>
              </a:ext>
            </a:extLst>
          </p:cNvPr>
          <p:cNvSpPr/>
          <p:nvPr/>
        </p:nvSpPr>
        <p:spPr>
          <a:xfrm>
            <a:off x="72006" y="3570338"/>
            <a:ext cx="5972332" cy="24821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Список учнів за ключем, що відповідає їх номеру в алфавітній книзі школярів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1E7F98C-4CF0-47CD-B741-84146AA4138F}"/>
              </a:ext>
            </a:extLst>
          </p:cNvPr>
          <p:cNvSpPr/>
          <p:nvPr/>
        </p:nvSpPr>
        <p:spPr>
          <a:xfrm>
            <a:off x="6149818" y="3570338"/>
            <a:ext cx="5972332" cy="24821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Дати, як правило, впорядковуються за ключем «</a:t>
            </a:r>
            <a:r>
              <a:rPr lang="uk-UA" sz="2800" b="1" i="1" kern="0" dirty="0" err="1">
                <a:solidFill>
                  <a:schemeClr val="bg1"/>
                </a:solidFill>
              </a:rPr>
              <a:t>рррр.мм.дд</a:t>
            </a:r>
            <a:r>
              <a:rPr lang="uk-UA" sz="2800" b="1" i="1" kern="0" dirty="0">
                <a:solidFill>
                  <a:schemeClr val="bg1"/>
                </a:solidFill>
              </a:rPr>
              <a:t>», де </a:t>
            </a:r>
            <a:r>
              <a:rPr lang="uk-UA" sz="2800" b="1" i="1" kern="0" dirty="0" err="1">
                <a:solidFill>
                  <a:schemeClr val="bg1"/>
                </a:solidFill>
              </a:rPr>
              <a:t>рррр</a:t>
            </a:r>
            <a:r>
              <a:rPr lang="uk-UA" sz="2800" b="1" i="1" kern="0" dirty="0">
                <a:solidFill>
                  <a:schemeClr val="bg1"/>
                </a:solidFill>
              </a:rPr>
              <a:t> — рік, мм — місяць,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дд</a:t>
            </a:r>
            <a:r>
              <a:rPr lang="uk-UA" sz="2800" b="1" i="1" kern="0" dirty="0">
                <a:solidFill>
                  <a:schemeClr val="bg1"/>
                </a:solidFill>
              </a:rPr>
              <a:t> — день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Як упорядковувати дані в деякому наборі?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D9556-986D-497A-B391-E05832D9C1D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Основним під час організації впорядкування є визначення відношення порядку на множині елементів,</a:t>
            </a:r>
          </a:p>
        </p:txBody>
      </p:sp>
      <p:pic>
        <p:nvPicPr>
          <p:cNvPr id="9" name="Picture 2" descr="Результат пошуку зображень за запитом &quot;Data processing&quot;">
            <a:extLst>
              <a:ext uri="{FF2B5EF4-FFF2-40B4-BE49-F238E27FC236}">
                <a16:creationId xmlns:a16="http://schemas.microsoft.com/office/drawing/2014/main" id="{6AF98A37-706A-4F38-856F-6DD4F013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3163"/>
          <a:stretch/>
        </p:blipFill>
        <p:spPr bwMode="auto">
          <a:xfrm>
            <a:off x="5801032" y="2275847"/>
            <a:ext cx="6321118" cy="41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794438F-F7FE-4D2E-969A-52505E6BADF5}"/>
              </a:ext>
            </a:extLst>
          </p:cNvPr>
          <p:cNvSpPr/>
          <p:nvPr/>
        </p:nvSpPr>
        <p:spPr>
          <a:xfrm>
            <a:off x="72009" y="2275847"/>
            <a:ext cx="5561875" cy="4178380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chemeClr val="bg1"/>
                </a:solidFill>
              </a:rPr>
              <a:t>яка впорядковується, тобто для будь-яких двох елементів цієї множини важливо визначити, який з них слідує за іншим, передує іншому або що вони співпадають.</a:t>
            </a:r>
          </a:p>
        </p:txBody>
      </p:sp>
    </p:spTree>
    <p:extLst>
      <p:ext uri="{BB962C8B-B14F-4D97-AF65-F5344CB8AC3E}">
        <p14:creationId xmlns:p14="http://schemas.microsoft.com/office/powerpoint/2010/main" val="35763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Як упорядковувати дані в деякому наборі?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37267-044D-4D90-991E-1C7F98C5632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Існує багато різних методів впорядкування, які відрізняються один від одного ступенем ефективності.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31554BA-336B-4C4A-9206-8C4DFA3B555A}"/>
              </a:ext>
            </a:extLst>
          </p:cNvPr>
          <p:cNvSpPr/>
          <p:nvPr/>
        </p:nvSpPr>
        <p:spPr>
          <a:xfrm>
            <a:off x="72009" y="2275847"/>
            <a:ext cx="5414391" cy="3770992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Ступінь ефективності враховує кількість порівнянь та кількість обмінів, які виконано під час впорядкування: що меншою є така кількість, то ефективнішим є метод впорядкування.</a:t>
            </a:r>
          </a:p>
        </p:txBody>
      </p:sp>
      <p:pic>
        <p:nvPicPr>
          <p:cNvPr id="2050" name="Picture 2" descr="Understand data structures - Python Video Tutorial | LinkedIn Learning,  formerly Lynda.com">
            <a:extLst>
              <a:ext uri="{FF2B5EF4-FFF2-40B4-BE49-F238E27FC236}">
                <a16:creationId xmlns:a16="http://schemas.microsoft.com/office/drawing/2014/main" id="{564E5D8B-3E3C-4211-A7BB-64BED909D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/>
          <a:stretch/>
        </p:blipFill>
        <p:spPr bwMode="auto">
          <a:xfrm>
            <a:off x="5668201" y="2275847"/>
            <a:ext cx="6451789" cy="377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Як упорядковувати дані в деякому наборі?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60E2E-F7FB-4024-A1C1-36CAB9EE1C5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один з методів впорядкування списку — </a:t>
            </a:r>
            <a:r>
              <a:rPr lang="uk-UA" sz="2800" b="1" i="1" kern="0" dirty="0">
                <a:solidFill>
                  <a:srgbClr val="FFFF00"/>
                </a:solidFill>
              </a:rPr>
              <a:t>метод вибору</a:t>
            </a:r>
            <a:r>
              <a:rPr lang="uk-UA" sz="2800" b="1" i="1" kern="0" dirty="0">
                <a:solidFill>
                  <a:srgbClr val="FFFFFF"/>
                </a:solidFill>
              </a:rPr>
              <a:t>. Уявімо, що дані містяться в таблиці.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9783A-092F-4FD1-9F99-C057458C2C44}"/>
              </a:ext>
            </a:extLst>
          </p:cNvPr>
          <p:cNvSpPr txBox="1"/>
          <p:nvPr/>
        </p:nvSpPr>
        <p:spPr>
          <a:xfrm>
            <a:off x="72009" y="2273438"/>
            <a:ext cx="7892120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таким методом спочатку з набору з довільним розташуванням елементів вибирають елемент із найменшим значенням і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виконують його взаємозаміну із значенням в першій клітинці таблиці</a:t>
            </a:r>
            <a:r>
              <a:rPr lang="en-US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FF"/>
                </a:solidFill>
              </a:rPr>
              <a:t>таким чином у першій клітинці таблиці розташовується найменше значення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вмістів</a:t>
            </a:r>
            <a:r>
              <a:rPr lang="uk-UA" sz="2800" b="1" i="1" kern="0" dirty="0">
                <a:solidFill>
                  <a:srgbClr val="FFFFFF"/>
                </a:solidFill>
              </a:rPr>
              <a:t> клітинок таблиці.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6" name="Picture 2" descr="arrow, minimum, resize, small icon">
            <a:extLst>
              <a:ext uri="{FF2B5EF4-FFF2-40B4-BE49-F238E27FC236}">
                <a16:creationId xmlns:a16="http://schemas.microsoft.com/office/drawing/2014/main" id="{8D5FB7CD-0801-4FE2-9CCC-3EB1EA64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31" y="2273439"/>
            <a:ext cx="3970318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5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Як упорядковувати дані в деякому наборі?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00871-61A0-4E88-BD98-9F29615A2D6A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кожним набором елементів виконуються однакові дії: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E1CF57-9FA9-4EDD-80C5-A3F1CF9ED421}"/>
              </a:ext>
            </a:extLst>
          </p:cNvPr>
          <p:cNvSpPr txBox="1"/>
          <p:nvPr/>
        </p:nvSpPr>
        <p:spPr>
          <a:xfrm>
            <a:off x="72008" y="2258186"/>
            <a:ext cx="8521386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наборі вибирається найменший елемент, запам’ятовується його номер у такому наборі (таблиці);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0FF936-8C0A-4D0B-9FB0-C0EBFBE0E6FB}"/>
              </a:ext>
            </a:extLst>
          </p:cNvPr>
          <p:cNvSpPr txBox="1"/>
          <p:nvPr/>
        </p:nvSpPr>
        <p:spPr>
          <a:xfrm>
            <a:off x="72008" y="3750497"/>
            <a:ext cx="8521386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знайдений найменший елемент міняють місцями з першим елементом набору, що розглядається.</a:t>
            </a:r>
          </a:p>
        </p:txBody>
      </p:sp>
      <p:pic>
        <p:nvPicPr>
          <p:cNvPr id="6" name="Picture 2" descr="arrow, change, exchange, glossy, green, session, swap, switch icon">
            <a:extLst>
              <a:ext uri="{FF2B5EF4-FFF2-40B4-BE49-F238E27FC236}">
                <a16:creationId xmlns:a16="http://schemas.microsoft.com/office/drawing/2014/main" id="{6B28B91E-F432-495F-BB3B-6BB4DD345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r="9563"/>
          <a:stretch/>
        </p:blipFill>
        <p:spPr bwMode="auto">
          <a:xfrm>
            <a:off x="9159270" y="2258186"/>
            <a:ext cx="2655922" cy="330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Як упорядковувати дані в деякому наборі?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00871-61A0-4E88-BD98-9F29615A2D6A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упорядкування даних у таблиці з п’яти цілих чисел продемонстровано на малюнку.</a:t>
            </a: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05209519-D9A6-4445-B1D5-C8532142E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73180"/>
              </p:ext>
            </p:extLst>
          </p:nvPr>
        </p:nvGraphicFramePr>
        <p:xfrm>
          <a:off x="72008" y="2154510"/>
          <a:ext cx="12050141" cy="440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8411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985319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1985317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1939415">
                  <a:extLst>
                    <a:ext uri="{9D8B030D-6E8A-4147-A177-3AD203B41FA5}">
                      <a16:colId xmlns:a16="http://schemas.microsoft.com/office/drawing/2014/main" val="356356253"/>
                    </a:ext>
                  </a:extLst>
                </a:gridCol>
                <a:gridCol w="2160788">
                  <a:extLst>
                    <a:ext uri="{9D8B030D-6E8A-4147-A177-3AD203B41FA5}">
                      <a16:colId xmlns:a16="http://schemas.microsoft.com/office/drawing/2014/main" val="130099222"/>
                    </a:ext>
                  </a:extLst>
                </a:gridCol>
                <a:gridCol w="1950891">
                  <a:extLst>
                    <a:ext uri="{9D8B030D-6E8A-4147-A177-3AD203B41FA5}">
                      <a16:colId xmlns:a16="http://schemas.microsoft.com/office/drawing/2014/main" val="3944807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uk-UA" sz="24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Елементи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noProof="0" dirty="0"/>
                        <a:t>Кроки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noProof="0" dirty="0"/>
                        <a:t>a[1]</a:t>
                      </a:r>
                      <a:endParaRPr lang="uk-UA" sz="22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noProof="0" dirty="0"/>
                        <a:t>a[2]</a:t>
                      </a:r>
                      <a:endParaRPr lang="uk-UA" sz="22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noProof="0" dirty="0"/>
                        <a:t>a[3]</a:t>
                      </a:r>
                      <a:endParaRPr lang="uk-UA" sz="22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noProof="0" dirty="0"/>
                        <a:t>a[</a:t>
                      </a:r>
                      <a:r>
                        <a:rPr lang="uk-UA" sz="2200" b="0" i="0" noProof="0" dirty="0"/>
                        <a:t>4</a:t>
                      </a:r>
                      <a:r>
                        <a:rPr lang="en-US" sz="2200" b="0" i="0" noProof="0" dirty="0"/>
                        <a:t>]</a:t>
                      </a:r>
                      <a:endParaRPr lang="uk-UA" sz="22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noProof="0" dirty="0"/>
                        <a:t>a[</a:t>
                      </a:r>
                      <a:r>
                        <a:rPr lang="uk-UA" sz="2200" b="0" i="0" noProof="0" dirty="0"/>
                        <a:t>5</a:t>
                      </a:r>
                      <a:r>
                        <a:rPr lang="en-US" sz="2200" b="0" i="0" noProof="0" dirty="0"/>
                        <a:t>]</a:t>
                      </a:r>
                      <a:endParaRPr lang="uk-UA" sz="22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164399">
                <a:tc>
                  <a:txBody>
                    <a:bodyPr/>
                    <a:lstStyle/>
                    <a:p>
                      <a:pPr algn="ctr"/>
                      <a:endParaRPr lang="uk-UA" sz="12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6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12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66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12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87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37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200" b="1" i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200" b="1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200" b="1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200" b="1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200" b="1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200" b="1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54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i="1" noProof="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i="0" noProof="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662808"/>
                  </a:ext>
                </a:extLst>
              </a:tr>
            </a:tbl>
          </a:graphicData>
        </a:graphic>
      </p:graphicFrame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A742D5F9-2E45-4888-A1AD-26E62E610E67}"/>
              </a:ext>
            </a:extLst>
          </p:cNvPr>
          <p:cNvCxnSpPr>
            <a:cxnSpLocks/>
          </p:cNvCxnSpPr>
          <p:nvPr/>
        </p:nvCxnSpPr>
        <p:spPr>
          <a:xfrm flipH="1">
            <a:off x="3359426" y="3289852"/>
            <a:ext cx="5655365" cy="64604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EDC100A7-DB69-45F4-9D6E-9EC306379CED}"/>
              </a:ext>
            </a:extLst>
          </p:cNvPr>
          <p:cNvCxnSpPr>
            <a:cxnSpLocks/>
          </p:cNvCxnSpPr>
          <p:nvPr/>
        </p:nvCxnSpPr>
        <p:spPr>
          <a:xfrm>
            <a:off x="3359426" y="3289852"/>
            <a:ext cx="5516217" cy="64604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1CF287C8-9667-42FC-BE7E-8F9063AABFBA}"/>
              </a:ext>
            </a:extLst>
          </p:cNvPr>
          <p:cNvCxnSpPr>
            <a:cxnSpLocks/>
          </p:cNvCxnSpPr>
          <p:nvPr/>
        </p:nvCxnSpPr>
        <p:spPr>
          <a:xfrm flipH="1">
            <a:off x="5317435" y="3973580"/>
            <a:ext cx="5734879" cy="68372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806BD6C2-BFAF-42A1-B2DB-8443C1C2D5F6}"/>
              </a:ext>
            </a:extLst>
          </p:cNvPr>
          <p:cNvCxnSpPr>
            <a:cxnSpLocks/>
          </p:cNvCxnSpPr>
          <p:nvPr/>
        </p:nvCxnSpPr>
        <p:spPr>
          <a:xfrm>
            <a:off x="5148470" y="3969436"/>
            <a:ext cx="5764695" cy="68787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B4076787-E977-47FD-9909-DE34D9AA1990}"/>
              </a:ext>
            </a:extLst>
          </p:cNvPr>
          <p:cNvCxnSpPr>
            <a:cxnSpLocks/>
          </p:cNvCxnSpPr>
          <p:nvPr/>
        </p:nvCxnSpPr>
        <p:spPr>
          <a:xfrm flipH="1">
            <a:off x="7255565" y="4814262"/>
            <a:ext cx="3796749" cy="69159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5DED9F05-B316-4186-A23A-E8508AF04B5B}"/>
              </a:ext>
            </a:extLst>
          </p:cNvPr>
          <p:cNvCxnSpPr>
            <a:cxnSpLocks/>
          </p:cNvCxnSpPr>
          <p:nvPr/>
        </p:nvCxnSpPr>
        <p:spPr>
          <a:xfrm>
            <a:off x="7255565" y="4814262"/>
            <a:ext cx="3657600" cy="73054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BD71C1DE-C14D-4CCD-9110-59FC08C3FA5A}"/>
              </a:ext>
            </a:extLst>
          </p:cNvPr>
          <p:cNvCxnSpPr>
            <a:cxnSpLocks/>
          </p:cNvCxnSpPr>
          <p:nvPr/>
        </p:nvCxnSpPr>
        <p:spPr>
          <a:xfrm flipH="1">
            <a:off x="9263270" y="5658342"/>
            <a:ext cx="1699594" cy="630973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B8716307-9C97-4F68-B188-79DCF3741F08}"/>
              </a:ext>
            </a:extLst>
          </p:cNvPr>
          <p:cNvCxnSpPr>
            <a:cxnSpLocks/>
          </p:cNvCxnSpPr>
          <p:nvPr/>
        </p:nvCxnSpPr>
        <p:spPr>
          <a:xfrm>
            <a:off x="9263270" y="5563000"/>
            <a:ext cx="1699594" cy="80602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941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18055</TotalTime>
  <Words>679</Words>
  <Application>Microsoft Office PowerPoint</Application>
  <PresentationFormat>Широкий екран</PresentationFormat>
  <Paragraphs>101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Comic Sans MS</vt:lpstr>
      <vt:lpstr>Verdana</vt:lpstr>
      <vt:lpstr>Wingdings</vt:lpstr>
      <vt:lpstr>Тема Office</vt:lpstr>
      <vt:lpstr>Алгоритми впорядкування масиву</vt:lpstr>
      <vt:lpstr>Як описують алгоритми упорядкування наборів даних мовою програмування Python?</vt:lpstr>
      <vt:lpstr>Як упорядковувати дані в деякому наборі?</vt:lpstr>
      <vt:lpstr>Як упорядковувати дані в деякому наборі?</vt:lpstr>
      <vt:lpstr>Як упорядковувати дані в деякому наборі?</vt:lpstr>
      <vt:lpstr>Як упорядковувати дані в деякому наборі?</vt:lpstr>
      <vt:lpstr>Як упорядковувати дані в деякому наборі?</vt:lpstr>
      <vt:lpstr>Як упорядковувати дані в деякому наборі?</vt:lpstr>
      <vt:lpstr>Як упорядковувати дані в деякому наборі?</vt:lpstr>
      <vt:lpstr>Індивідуальне завдання</vt:lpstr>
      <vt:lpstr>Індивідуальне завдання</vt:lpstr>
      <vt:lpstr>Як упорядковувати дані в деякому наборі?</vt:lpstr>
      <vt:lpstr>Як упорядковувати дані в деякому наборі?</vt:lpstr>
      <vt:lpstr>Як упорядковувати дані в деякому наборі?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Office inF-Administration</cp:lastModifiedBy>
  <cp:revision>762</cp:revision>
  <dcterms:created xsi:type="dcterms:W3CDTF">2016-06-06T19:48:43Z</dcterms:created>
  <dcterms:modified xsi:type="dcterms:W3CDTF">2025-11-26T20:50:08Z</dcterms:modified>
</cp:coreProperties>
</file>